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56" r:id="rId5"/>
  </p:sldIdLst>
  <p:sldSz cx="9144000" cy="6858000" type="screen4x3"/>
  <p:notesSz cx="6858000" cy="9144000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129" autoAdjust="0"/>
    <p:restoredTop sz="98261" autoAdjust="0"/>
  </p:normalViewPr>
  <p:slideViewPr>
    <p:cSldViewPr>
      <p:cViewPr varScale="1">
        <p:scale>
          <a:sx n="82" d="100"/>
          <a:sy n="82" d="100"/>
        </p:scale>
        <p:origin x="1546" y="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-1848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homas Noordeloos" userId="7c446670-7459-44eb-8c93-60d80c060528" providerId="ADAL" clId="{5FD69327-5BB1-4952-9F48-D9A2C524F15F}"/>
    <pc:docChg chg="modSld">
      <pc:chgData name="Thomas Noordeloos" userId="7c446670-7459-44eb-8c93-60d80c060528" providerId="ADAL" clId="{5FD69327-5BB1-4952-9F48-D9A2C524F15F}" dt="2021-04-22T13:34:42.035" v="9" actId="20577"/>
      <pc:docMkLst>
        <pc:docMk/>
      </pc:docMkLst>
      <pc:sldChg chg="modSp mod">
        <pc:chgData name="Thomas Noordeloos" userId="7c446670-7459-44eb-8c93-60d80c060528" providerId="ADAL" clId="{5FD69327-5BB1-4952-9F48-D9A2C524F15F}" dt="2021-04-22T13:34:42.035" v="9" actId="20577"/>
        <pc:sldMkLst>
          <pc:docMk/>
          <pc:sldMk cId="0" sldId="256"/>
        </pc:sldMkLst>
        <pc:spChg chg="mod">
          <ac:chgData name="Thomas Noordeloos" userId="7c446670-7459-44eb-8c93-60d80c060528" providerId="ADAL" clId="{5FD69327-5BB1-4952-9F48-D9A2C524F15F}" dt="2021-04-22T13:34:42.035" v="9" actId="20577"/>
          <ac:spMkLst>
            <pc:docMk/>
            <pc:sldMk cId="0" sldId="256"/>
            <ac:spMk id="14342" creationId="{00000000-0000-0000-0000-000000000000}"/>
          </ac:spMkLst>
        </pc:spChg>
        <pc:spChg chg="mod">
          <ac:chgData name="Thomas Noordeloos" userId="7c446670-7459-44eb-8c93-60d80c060528" providerId="ADAL" clId="{5FD69327-5BB1-4952-9F48-D9A2C524F15F}" dt="2021-04-22T13:32:54.529" v="3" actId="20577"/>
          <ac:spMkLst>
            <pc:docMk/>
            <pc:sldMk cId="0" sldId="256"/>
            <ac:spMk id="14348" creationId="{00000000-0000-0000-0000-000000000000}"/>
          </ac:spMkLst>
        </pc:spChg>
      </pc:sldChg>
    </pc:docChg>
  </pc:docChgLst>
  <pc:docChgLst>
    <pc:chgData name="Thomas Noordeloos" userId="7c446670-7459-44eb-8c93-60d80c060528" providerId="ADAL" clId="{6A69F23E-093D-4D8B-A65D-6C4B6C2E3F6B}"/>
    <pc:docChg chg="undo custSel modSld">
      <pc:chgData name="Thomas Noordeloos" userId="7c446670-7459-44eb-8c93-60d80c060528" providerId="ADAL" clId="{6A69F23E-093D-4D8B-A65D-6C4B6C2E3F6B}" dt="2021-05-12T15:25:56.735" v="12" actId="20577"/>
      <pc:docMkLst>
        <pc:docMk/>
      </pc:docMkLst>
      <pc:sldChg chg="modSp mod">
        <pc:chgData name="Thomas Noordeloos" userId="7c446670-7459-44eb-8c93-60d80c060528" providerId="ADAL" clId="{6A69F23E-093D-4D8B-A65D-6C4B6C2E3F6B}" dt="2021-05-12T15:25:56.735" v="12" actId="20577"/>
        <pc:sldMkLst>
          <pc:docMk/>
          <pc:sldMk cId="0" sldId="256"/>
        </pc:sldMkLst>
        <pc:spChg chg="mod">
          <ac:chgData name="Thomas Noordeloos" userId="7c446670-7459-44eb-8c93-60d80c060528" providerId="ADAL" clId="{6A69F23E-093D-4D8B-A65D-6C4B6C2E3F6B}" dt="2021-05-12T15:25:56.735" v="12" actId="20577"/>
          <ac:spMkLst>
            <pc:docMk/>
            <pc:sldMk cId="0" sldId="256"/>
            <ac:spMk id="14342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388E9ECD-6405-44DE-9E53-7B955851BC2F}" type="datetimeFigureOut">
              <a:rPr lang="nl-NL"/>
              <a:pPr>
                <a:defRPr/>
              </a:pPr>
              <a:t>12-5-2021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nl-NL" noProof="0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noProof="0"/>
              <a:t>Klik om de modelstijlen te bewerken</a:t>
            </a:r>
          </a:p>
          <a:p>
            <a:pPr lvl="1"/>
            <a:r>
              <a:rPr lang="nl-NL" noProof="0"/>
              <a:t>Tweede niveau</a:t>
            </a:r>
          </a:p>
          <a:p>
            <a:pPr lvl="2"/>
            <a:r>
              <a:rPr lang="nl-NL" noProof="0"/>
              <a:t>Derde niveau</a:t>
            </a:r>
          </a:p>
          <a:p>
            <a:pPr lvl="3"/>
            <a:r>
              <a:rPr lang="nl-NL" noProof="0"/>
              <a:t>Vierde niveau</a:t>
            </a:r>
          </a:p>
          <a:p>
            <a:pPr lvl="4"/>
            <a:r>
              <a:rPr lang="nl-NL" noProof="0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08DA1466-8AD2-43AF-AC58-1E27EE4C921F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2142993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jdelijke aanduiding voor dia-afbeelding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Tijdelijke aanduiding voor notiti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nl-NL" dirty="0"/>
          </a:p>
        </p:txBody>
      </p:sp>
      <p:sp>
        <p:nvSpPr>
          <p:cNvPr id="15363" name="Tijdelijke aanduiding voor dianumm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2ACFFE4-AE8B-499D-916C-0C6C9F16697B}" type="slidenum">
              <a:rPr lang="nl-NL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989148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 om het opmaakprofiel van de modelondertitel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C0CB79-0957-4442-91FC-2F3137F49DB6}" type="datetimeFigureOut">
              <a:rPr lang="nl-NL"/>
              <a:pPr>
                <a:defRPr/>
              </a:pPr>
              <a:t>12-5-2021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A25EDC-6C7A-4BB4-925F-4F3A77E712BA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D89DC1-8CD2-49D4-B559-EBDAC5DA6E75}" type="datetimeFigureOut">
              <a:rPr lang="nl-NL"/>
              <a:pPr>
                <a:defRPr/>
              </a:pPr>
              <a:t>12-5-2021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9D9DB4-A07C-412A-BDC9-1742DFB6B82D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ED79E0-8DBF-4DEB-970C-2DBC66EA06CC}" type="datetimeFigureOut">
              <a:rPr lang="nl-NL"/>
              <a:pPr>
                <a:defRPr/>
              </a:pPr>
              <a:t>12-5-2021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A57F21-5C84-4CBA-8009-7B1FCDDFE6DA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02C50C-F525-4971-94D3-88F90DA7164A}" type="datetimeFigureOut">
              <a:rPr lang="nl-NL"/>
              <a:pPr>
                <a:defRPr/>
              </a:pPr>
              <a:t>12-5-2021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3CDCCE-DF12-4EEB-9E84-7DCBDD2901F0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52FC6F-3B7C-4F67-9678-CE1BF2F50575}" type="datetimeFigureOut">
              <a:rPr lang="nl-NL"/>
              <a:pPr>
                <a:defRPr/>
              </a:pPr>
              <a:t>12-5-2021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0105A9-6D46-4D7A-B6B2-D64D6A53EC0E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6E0494-4530-4C4A-8AB5-FD341F136C01}" type="datetimeFigureOut">
              <a:rPr lang="nl-NL"/>
              <a:pPr>
                <a:defRPr/>
              </a:pPr>
              <a:t>12-5-2021</a:t>
            </a:fld>
            <a:endParaRPr lang="nl-NL"/>
          </a:p>
        </p:txBody>
      </p:sp>
      <p:sp>
        <p:nvSpPr>
          <p:cNvPr id="6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52D4C8-0455-4A27-8EA1-9E318755D197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B0262D-55BC-4AC2-95F3-83A49ABA819C}" type="datetimeFigureOut">
              <a:rPr lang="nl-NL"/>
              <a:pPr>
                <a:defRPr/>
              </a:pPr>
              <a:t>12-5-2021</a:t>
            </a:fld>
            <a:endParaRPr lang="nl-NL"/>
          </a:p>
        </p:txBody>
      </p:sp>
      <p:sp>
        <p:nvSpPr>
          <p:cNvPr id="8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9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35DB68-4EB5-4D55-BFB5-3B4A363F94DC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C5E995-2385-4803-99AB-106C5D64AB74}" type="datetimeFigureOut">
              <a:rPr lang="nl-NL"/>
              <a:pPr>
                <a:defRPr/>
              </a:pPr>
              <a:t>12-5-2021</a:t>
            </a:fld>
            <a:endParaRPr lang="nl-NL"/>
          </a:p>
        </p:txBody>
      </p:sp>
      <p:sp>
        <p:nvSpPr>
          <p:cNvPr id="4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6128C9-1CCC-459E-94F5-FC4F97B600ED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C2A378-9ED8-4E77-AB48-0CBCEE8E6B34}" type="datetimeFigureOut">
              <a:rPr lang="nl-NL"/>
              <a:pPr>
                <a:defRPr/>
              </a:pPr>
              <a:t>12-5-2021</a:t>
            </a:fld>
            <a:endParaRPr lang="nl-NL"/>
          </a:p>
        </p:txBody>
      </p:sp>
      <p:sp>
        <p:nvSpPr>
          <p:cNvPr id="3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765DB3-8282-4222-9933-9FC7E21E9AE0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D63ECB-8479-41F6-A826-62E5D4300F4C}" type="datetimeFigureOut">
              <a:rPr lang="nl-NL"/>
              <a:pPr>
                <a:defRPr/>
              </a:pPr>
              <a:t>12-5-2021</a:t>
            </a:fld>
            <a:endParaRPr lang="nl-NL"/>
          </a:p>
        </p:txBody>
      </p:sp>
      <p:sp>
        <p:nvSpPr>
          <p:cNvPr id="6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159CA9-36B1-4A53-AB43-2D107809232C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l-NL" noProof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34C7C0-04D9-431C-87BE-C2B8B012A994}" type="datetimeFigureOut">
              <a:rPr lang="nl-NL"/>
              <a:pPr>
                <a:defRPr/>
              </a:pPr>
              <a:t>12-5-2021</a:t>
            </a:fld>
            <a:endParaRPr lang="nl-NL"/>
          </a:p>
        </p:txBody>
      </p:sp>
      <p:sp>
        <p:nvSpPr>
          <p:cNvPr id="6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28056B-B8AF-4C06-8C9F-CC7D3C8B12FC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jdelijke aanduiding voor titel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/>
              <a:t>Klik om de stijl te bewerken</a:t>
            </a:r>
          </a:p>
        </p:txBody>
      </p:sp>
      <p:sp>
        <p:nvSpPr>
          <p:cNvPr id="1027" name="Tijdelijke aanduiding voor teks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2C2D7A5-6971-4C1E-8DAF-E01E4A5FD6A8}" type="datetimeFigureOut">
              <a:rPr lang="nl-NL"/>
              <a:pPr>
                <a:defRPr/>
              </a:pPr>
              <a:t>12-5-2021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A00DEF0D-D9F2-44A1-B5FD-C85DB236A053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hyperlink" Target="http://www.buurtmonitor.nl/" TargetMode="External"/><Relationship Id="rId7" Type="http://schemas.openxmlformats.org/officeDocument/2006/relationships/image" Target="../media/image3.png"/><Relationship Id="rId12" Type="http://schemas.openxmlformats.org/officeDocument/2006/relationships/image" Target="../media/image8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11" Type="http://schemas.openxmlformats.org/officeDocument/2006/relationships/image" Target="../media/image7.png"/><Relationship Id="rId5" Type="http://schemas.openxmlformats.org/officeDocument/2006/relationships/image" Target="../media/image1.png"/><Relationship Id="rId10" Type="http://schemas.openxmlformats.org/officeDocument/2006/relationships/image" Target="../media/image6.png"/><Relationship Id="rId4" Type="http://schemas.openxmlformats.org/officeDocument/2006/relationships/hyperlink" Target="http://www.edugis.nl/" TargetMode="External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hoek 3"/>
          <p:cNvSpPr/>
          <p:nvPr/>
        </p:nvSpPr>
        <p:spPr>
          <a:xfrm>
            <a:off x="0" y="0"/>
            <a:ext cx="928688" cy="6858000"/>
          </a:xfrm>
          <a:prstGeom prst="rect">
            <a:avLst/>
          </a:prstGeom>
          <a:solidFill>
            <a:srgbClr val="CCFF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1288677" y="915756"/>
            <a:ext cx="3954697" cy="93871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nl-NL" sz="1100" b="1" dirty="0">
                <a:solidFill>
                  <a:srgbClr val="0070C0"/>
                </a:solidFill>
                <a:ea typeface="Calibri" pitchFamily="34" charset="0"/>
                <a:cs typeface="Arial" charset="0"/>
              </a:rPr>
              <a:t>Leerdoelen</a:t>
            </a:r>
          </a:p>
          <a:p>
            <a:r>
              <a:rPr lang="nl-NL" sz="1100" dirty="0">
                <a:latin typeface="+mj-lt"/>
                <a:ea typeface="Calibri" pitchFamily="34" charset="0"/>
                <a:cs typeface="Arial" charset="0"/>
              </a:rPr>
              <a:t>Na het maken van dit leerarrangement kun je: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nl-NL" sz="1100" dirty="0">
                <a:latin typeface="+mj-lt"/>
                <a:ea typeface="Calibri" pitchFamily="34" charset="0"/>
                <a:cs typeface="Arial" charset="0"/>
              </a:rPr>
              <a:t>Wensen van de opdrachtgever in kaart brengen 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nl-NL" sz="1100" dirty="0">
                <a:latin typeface="+mj-lt"/>
                <a:ea typeface="Calibri" pitchFamily="34" charset="0"/>
                <a:cs typeface="Arial" charset="0"/>
              </a:rPr>
              <a:t>Een inventarisatie maken van het plangebied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nl-NL" sz="1100" dirty="0">
                <a:latin typeface="+mj-lt"/>
                <a:ea typeface="Calibri" pitchFamily="34" charset="0"/>
                <a:cs typeface="Arial" charset="0"/>
              </a:rPr>
              <a:t>Beschikbare bronnen raadplegen en informatie verwerken</a:t>
            </a:r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1291468" y="1952658"/>
            <a:ext cx="3949718" cy="263149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eaLnBrk="0" hangingPunct="0"/>
            <a:r>
              <a:rPr lang="nl-NL" sz="1100" b="1" dirty="0">
                <a:solidFill>
                  <a:srgbClr val="0070C0"/>
                </a:solidFill>
                <a:ea typeface="Calibri" pitchFamily="34" charset="0"/>
                <a:cs typeface="Arial" charset="0"/>
              </a:rPr>
              <a:t>Leerproduct	</a:t>
            </a:r>
            <a:r>
              <a:rPr lang="nl-NL" sz="1100" b="1" dirty="0">
                <a:ea typeface="Calibri" pitchFamily="34" charset="0"/>
                <a:cs typeface="Arial" charset="0"/>
              </a:rPr>
              <a:t>		</a:t>
            </a:r>
          </a:p>
          <a:p>
            <a:pPr eaLnBrk="0" hangingPunct="0"/>
            <a:r>
              <a:rPr lang="nl-NL" sz="1100" dirty="0">
                <a:latin typeface="+mj-lt"/>
                <a:ea typeface="Calibri" pitchFamily="34" charset="0"/>
                <a:cs typeface="Arial" charset="0"/>
              </a:rPr>
              <a:t>Een verslag met daarin: </a:t>
            </a:r>
          </a:p>
          <a:p>
            <a:pPr marL="171450" indent="-171450" eaLnBrk="0" hangingPunct="0">
              <a:buFontTx/>
              <a:buChar char="-"/>
            </a:pPr>
            <a:r>
              <a:rPr lang="nl-NL" sz="1100" dirty="0">
                <a:latin typeface="+mj-lt"/>
                <a:ea typeface="Calibri" pitchFamily="34" charset="0"/>
                <a:cs typeface="Arial" charset="0"/>
              </a:rPr>
              <a:t>Wensen van de opdrachtgever</a:t>
            </a:r>
          </a:p>
          <a:p>
            <a:pPr marL="171450" indent="-171450" eaLnBrk="0" hangingPunct="0">
              <a:buFontTx/>
              <a:buChar char="-"/>
            </a:pPr>
            <a:r>
              <a:rPr lang="nl-NL" sz="1100" dirty="0">
                <a:latin typeface="+mj-lt"/>
                <a:ea typeface="Calibri" pitchFamily="34" charset="0"/>
                <a:cs typeface="Arial" charset="0"/>
              </a:rPr>
              <a:t>Zelfgemaakte kaart van het plangebied </a:t>
            </a:r>
          </a:p>
          <a:p>
            <a:pPr marL="171450" indent="-171450" eaLnBrk="0" hangingPunct="0">
              <a:buFontTx/>
              <a:buChar char="-"/>
            </a:pPr>
            <a:r>
              <a:rPr lang="nl-NL" sz="1100" dirty="0">
                <a:latin typeface="+mj-lt"/>
                <a:ea typeface="Calibri" pitchFamily="34" charset="0"/>
                <a:cs typeface="Arial" charset="0"/>
              </a:rPr>
              <a:t>Informatie over de locatie op het gebied van: </a:t>
            </a:r>
          </a:p>
          <a:p>
            <a:pPr marL="628650" lvl="1" indent="-171450" eaLnBrk="0" hangingPunct="0">
              <a:buFontTx/>
              <a:buChar char="-"/>
            </a:pPr>
            <a:r>
              <a:rPr lang="nl-NL" sz="1100" dirty="0">
                <a:latin typeface="+mj-lt"/>
                <a:ea typeface="Calibri" pitchFamily="34" charset="0"/>
                <a:cs typeface="Arial" charset="0"/>
              </a:rPr>
              <a:t>Grondsoort</a:t>
            </a:r>
          </a:p>
          <a:p>
            <a:pPr marL="628650" lvl="1" indent="-171450" eaLnBrk="0" hangingPunct="0">
              <a:buFontTx/>
              <a:buChar char="-"/>
            </a:pPr>
            <a:r>
              <a:rPr lang="nl-NL" sz="1100" dirty="0">
                <a:latin typeface="+mj-lt"/>
                <a:ea typeface="Calibri" pitchFamily="34" charset="0"/>
                <a:cs typeface="Arial" charset="0"/>
              </a:rPr>
              <a:t>flora en fauna</a:t>
            </a:r>
          </a:p>
          <a:p>
            <a:pPr marL="628650" lvl="1" indent="-171450" eaLnBrk="0" hangingPunct="0">
              <a:buFontTx/>
              <a:buChar char="-"/>
            </a:pPr>
            <a:r>
              <a:rPr lang="nl-NL" sz="1100" dirty="0">
                <a:latin typeface="+mj-lt"/>
                <a:ea typeface="Calibri" pitchFamily="34" charset="0"/>
                <a:cs typeface="Arial" charset="0"/>
              </a:rPr>
              <a:t>infrastructuur </a:t>
            </a:r>
          </a:p>
          <a:p>
            <a:pPr marL="628650" lvl="1" indent="-171450" eaLnBrk="0" hangingPunct="0">
              <a:buFontTx/>
              <a:buChar char="-"/>
            </a:pPr>
            <a:r>
              <a:rPr lang="nl-NL" sz="1100" dirty="0">
                <a:latin typeface="+mj-lt"/>
                <a:ea typeface="Calibri" pitchFamily="34" charset="0"/>
                <a:cs typeface="Arial" charset="0"/>
              </a:rPr>
              <a:t>historie </a:t>
            </a:r>
          </a:p>
          <a:p>
            <a:pPr marL="171450" indent="-171450" eaLnBrk="0" hangingPunct="0">
              <a:buFontTx/>
              <a:buChar char="-"/>
            </a:pPr>
            <a:r>
              <a:rPr lang="nl-NL" sz="1100" dirty="0">
                <a:latin typeface="+mj-lt"/>
                <a:ea typeface="Calibri" pitchFamily="34" charset="0"/>
                <a:cs typeface="Arial" charset="0"/>
              </a:rPr>
              <a:t>Inventarisatie van de eerste ideeën op het gebied van : </a:t>
            </a:r>
          </a:p>
          <a:p>
            <a:pPr marL="628650" lvl="1" indent="-171450" eaLnBrk="0" hangingPunct="0">
              <a:buFontTx/>
              <a:buChar char="-"/>
            </a:pPr>
            <a:r>
              <a:rPr lang="nl-NL" sz="1100" dirty="0">
                <a:latin typeface="+mj-lt"/>
                <a:ea typeface="Calibri" pitchFamily="34" charset="0"/>
                <a:cs typeface="Arial" charset="0"/>
              </a:rPr>
              <a:t>Mogelijkheden op gebied van recreatie;</a:t>
            </a:r>
          </a:p>
          <a:p>
            <a:pPr marL="628650" lvl="1" indent="-171450" eaLnBrk="0" hangingPunct="0">
              <a:buFontTx/>
              <a:buChar char="-"/>
            </a:pPr>
            <a:r>
              <a:rPr lang="nl-NL" sz="1100" dirty="0">
                <a:latin typeface="+mj-lt"/>
                <a:ea typeface="Calibri" pitchFamily="34" charset="0"/>
                <a:cs typeface="Arial" charset="0"/>
              </a:rPr>
              <a:t>Duurzaamheid op gebied van water &amp; energie;</a:t>
            </a:r>
          </a:p>
          <a:p>
            <a:pPr marL="628650" lvl="1" indent="-171450" eaLnBrk="0" hangingPunct="0">
              <a:buFontTx/>
              <a:buChar char="-"/>
            </a:pPr>
            <a:r>
              <a:rPr lang="nl-NL" sz="1100" dirty="0">
                <a:latin typeface="+mj-lt"/>
                <a:ea typeface="Calibri" pitchFamily="34" charset="0"/>
                <a:cs typeface="Arial" charset="0"/>
              </a:rPr>
              <a:t>hoe een gezonde leefstijl gestimuleerd kan worden; </a:t>
            </a:r>
          </a:p>
          <a:p>
            <a:pPr marL="628650" lvl="1" indent="-171450" eaLnBrk="0" hangingPunct="0">
              <a:buFontTx/>
              <a:buChar char="-"/>
            </a:pPr>
            <a:r>
              <a:rPr lang="nl-NL" sz="1100" dirty="0">
                <a:latin typeface="+mj-lt"/>
                <a:ea typeface="Calibri" pitchFamily="34" charset="0"/>
                <a:cs typeface="Arial" charset="0"/>
              </a:rPr>
              <a:t>het vergroten van de leefbaarheid in het gebied.</a:t>
            </a:r>
          </a:p>
          <a:p>
            <a:pPr marL="628650" lvl="1" indent="-171450" eaLnBrk="0" hangingPunct="0">
              <a:buFontTx/>
              <a:buChar char="-"/>
            </a:pPr>
            <a:r>
              <a:rPr lang="nl-NL" sz="1100" dirty="0">
                <a:latin typeface="+mj-lt"/>
                <a:ea typeface="Calibri" pitchFamily="34" charset="0"/>
                <a:cs typeface="Arial" charset="0"/>
              </a:rPr>
              <a:t>het optimaliseren van reststromen</a:t>
            </a:r>
          </a:p>
        </p:txBody>
      </p:sp>
      <p:sp>
        <p:nvSpPr>
          <p:cNvPr id="14342" name="Rectangle 6"/>
          <p:cNvSpPr>
            <a:spLocks noChangeArrowheads="1"/>
          </p:cNvSpPr>
          <p:nvPr/>
        </p:nvSpPr>
        <p:spPr bwMode="auto">
          <a:xfrm>
            <a:off x="5856351" y="920348"/>
            <a:ext cx="3193256" cy="14465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nl-NL" sz="1100" b="1" dirty="0">
                <a:solidFill>
                  <a:srgbClr val="0070C0"/>
                </a:solidFill>
                <a:ea typeface="Calibri" pitchFamily="34" charset="0"/>
                <a:cs typeface="Arial" charset="0"/>
              </a:rPr>
              <a:t>Samenwerken</a:t>
            </a:r>
            <a:endParaRPr lang="nl-NL" sz="1100" dirty="0">
              <a:ea typeface="Calibri" pitchFamily="34" charset="0"/>
              <a:cs typeface="Arial" charset="0"/>
            </a:endParaRP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nl-NL" sz="1100" dirty="0">
                <a:latin typeface="+mj-lt"/>
                <a:ea typeface="Calibri" pitchFamily="34" charset="0"/>
                <a:cs typeface="Arial" charset="0"/>
              </a:rPr>
              <a:t>Plaats je product </a:t>
            </a:r>
            <a:r>
              <a:rPr lang="nl-NL" sz="1100">
                <a:latin typeface="+mj-lt"/>
                <a:ea typeface="Calibri" pitchFamily="34" charset="0"/>
                <a:cs typeface="Arial" charset="0"/>
              </a:rPr>
              <a:t>op Teams.</a:t>
            </a:r>
            <a:endParaRPr lang="nl-NL" sz="1100" dirty="0">
              <a:latin typeface="+mj-lt"/>
              <a:ea typeface="Calibri" pitchFamily="34" charset="0"/>
              <a:cs typeface="Arial" charset="0"/>
            </a:endParaRP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nl-NL" sz="1100" dirty="0">
                <a:latin typeface="+mj-lt"/>
                <a:ea typeface="Calibri" pitchFamily="34" charset="0"/>
                <a:cs typeface="Arial" charset="0"/>
              </a:rPr>
              <a:t>Bekijk leerproducten van anderen en geef feedback.</a:t>
            </a: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nl-NL" sz="1100" dirty="0">
                <a:latin typeface="+mj-lt"/>
                <a:ea typeface="Calibri" pitchFamily="34" charset="0"/>
                <a:cs typeface="Arial" charset="0"/>
              </a:rPr>
              <a:t>Verbeter je leerproduct en plaats versie 2</a:t>
            </a: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nl-NL" sz="1100" dirty="0">
                <a:latin typeface="+mj-lt"/>
                <a:ea typeface="Calibri" pitchFamily="34" charset="0"/>
                <a:cs typeface="Arial" charset="0"/>
              </a:rPr>
              <a:t>Deze opdracht maak je met je projectgroep</a:t>
            </a: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nl-NL" sz="1100" dirty="0">
                <a:latin typeface="+mj-lt"/>
                <a:ea typeface="Calibri" pitchFamily="34" charset="0"/>
                <a:cs typeface="Arial" charset="0"/>
              </a:rPr>
              <a:t>Versie 1 17-05-2021</a:t>
            </a: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nl-NL" sz="1100" dirty="0">
                <a:latin typeface="+mj-lt"/>
                <a:ea typeface="Calibri" pitchFamily="34" charset="0"/>
                <a:cs typeface="Arial" charset="0"/>
              </a:rPr>
              <a:t>Versie 2 21-05-2020</a:t>
            </a:r>
          </a:p>
        </p:txBody>
      </p:sp>
      <p:sp>
        <p:nvSpPr>
          <p:cNvPr id="14344" name="Rectangle 8"/>
          <p:cNvSpPr>
            <a:spLocks noChangeArrowheads="1"/>
          </p:cNvSpPr>
          <p:nvPr/>
        </p:nvSpPr>
        <p:spPr bwMode="auto">
          <a:xfrm>
            <a:off x="5865082" y="2540597"/>
            <a:ext cx="3184525" cy="76944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nl-NL" sz="1100" b="1" dirty="0">
                <a:solidFill>
                  <a:srgbClr val="0070C0"/>
                </a:solidFill>
                <a:ea typeface="Calibri" pitchFamily="34" charset="0"/>
                <a:cs typeface="Arial" charset="0"/>
              </a:rPr>
              <a:t>Bijeenkomsten</a:t>
            </a:r>
            <a:r>
              <a:rPr lang="nl-NL" sz="1100" b="1" dirty="0">
                <a:ea typeface="Calibri" pitchFamily="34" charset="0"/>
                <a:cs typeface="Arial" charset="0"/>
              </a:rPr>
              <a:t>		</a:t>
            </a:r>
            <a:endParaRPr lang="nl-NL" sz="1100" dirty="0">
              <a:ea typeface="Calibri" pitchFamily="34" charset="0"/>
              <a:cs typeface="Arial" charset="0"/>
            </a:endParaRP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nl-NL" sz="1100" dirty="0">
                <a:latin typeface="+mj-lt"/>
                <a:ea typeface="Calibri" pitchFamily="34" charset="0"/>
                <a:cs typeface="Arial" charset="0"/>
              </a:rPr>
              <a:t>IBS lessen</a:t>
            </a: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nl-NL" sz="1100" dirty="0">
                <a:latin typeface="+mj-lt"/>
                <a:ea typeface="Calibri" pitchFamily="34" charset="0"/>
                <a:cs typeface="Arial" charset="0"/>
              </a:rPr>
              <a:t>Bezoek locatie (indien mogelijk)</a:t>
            </a: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nl-NL" sz="1100" dirty="0">
                <a:latin typeface="+mj-lt"/>
                <a:ea typeface="Calibri" pitchFamily="34" charset="0"/>
                <a:cs typeface="Arial" charset="0"/>
              </a:rPr>
              <a:t>Projecturen </a:t>
            </a:r>
          </a:p>
        </p:txBody>
      </p:sp>
      <p:sp>
        <p:nvSpPr>
          <p:cNvPr id="14346" name="Rectangle 8"/>
          <p:cNvSpPr>
            <a:spLocks noChangeArrowheads="1"/>
          </p:cNvSpPr>
          <p:nvPr/>
        </p:nvSpPr>
        <p:spPr bwMode="auto">
          <a:xfrm>
            <a:off x="5865082" y="3516721"/>
            <a:ext cx="3184525" cy="5832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marL="176213" indent="-176213" defTabSz="457200">
              <a:lnSpc>
                <a:spcPct val="80000"/>
              </a:lnSpc>
              <a:spcBef>
                <a:spcPct val="50000"/>
              </a:spcBef>
              <a:buFontTx/>
              <a:buChar char="•"/>
              <a:tabLst>
                <a:tab pos="176213" algn="l"/>
                <a:tab pos="1163638" algn="l"/>
              </a:tabLst>
            </a:pPr>
            <a:r>
              <a:rPr lang="nl-NL" sz="1100" b="1" dirty="0">
                <a:solidFill>
                  <a:srgbClr val="0070C0"/>
                </a:solidFill>
                <a:ea typeface="Calibri" pitchFamily="34" charset="0"/>
                <a:cs typeface="Arial" charset="0"/>
              </a:rPr>
              <a:t>Bronnen</a:t>
            </a:r>
            <a:br>
              <a:rPr lang="nl-NL" sz="1100" b="1" dirty="0">
                <a:solidFill>
                  <a:srgbClr val="0070C0"/>
                </a:solidFill>
                <a:ea typeface="Calibri" pitchFamily="34" charset="0"/>
                <a:cs typeface="Arial" charset="0"/>
              </a:rPr>
            </a:br>
            <a:r>
              <a:rPr lang="nl-NL" sz="1050" dirty="0">
                <a:hlinkClick r:id="rId3"/>
              </a:rPr>
              <a:t>http://www.buurtmonitor.nl</a:t>
            </a:r>
            <a:endParaRPr lang="nl-NL" sz="1050" dirty="0"/>
          </a:p>
          <a:p>
            <a:pPr marL="176213" indent="-176213" defTabSz="457200">
              <a:lnSpc>
                <a:spcPct val="80000"/>
              </a:lnSpc>
              <a:spcBef>
                <a:spcPct val="50000"/>
              </a:spcBef>
              <a:buFontTx/>
              <a:buChar char="•"/>
              <a:tabLst>
                <a:tab pos="176213" algn="l"/>
                <a:tab pos="1163638" algn="l"/>
              </a:tabLst>
            </a:pPr>
            <a:r>
              <a:rPr lang="nl-NL" sz="1050" dirty="0">
                <a:ea typeface="Calibri" pitchFamily="34" charset="0"/>
                <a:cs typeface="Arial" charset="0"/>
                <a:hlinkClick r:id="rId4"/>
              </a:rPr>
              <a:t>http://www.edugis.nl</a:t>
            </a:r>
            <a:endParaRPr lang="nl-NL" sz="1050" dirty="0">
              <a:ea typeface="Calibri" pitchFamily="34" charset="0"/>
              <a:cs typeface="Arial" charset="0"/>
            </a:endParaRPr>
          </a:p>
        </p:txBody>
      </p:sp>
      <p:sp>
        <p:nvSpPr>
          <p:cNvPr id="14348" name="Tekstvak 23"/>
          <p:cNvSpPr txBox="1">
            <a:spLocks noChangeArrowheads="1"/>
          </p:cNvSpPr>
          <p:nvPr/>
        </p:nvSpPr>
        <p:spPr bwMode="auto">
          <a:xfrm>
            <a:off x="1044203" y="223840"/>
            <a:ext cx="914895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nl-NL" sz="2400" i="1" dirty="0">
                <a:latin typeface="Calibri" pitchFamily="34" charset="0"/>
              </a:rPr>
              <a:t>     </a:t>
            </a:r>
            <a:r>
              <a:rPr lang="nl-NL" sz="2000" dirty="0">
                <a:latin typeface="Calibri" pitchFamily="34" charset="0"/>
              </a:rPr>
              <a:t>2021_IRG_1_Inventarisatie opdracht en plangebied</a:t>
            </a:r>
          </a:p>
        </p:txBody>
      </p:sp>
      <p:sp>
        <p:nvSpPr>
          <p:cNvPr id="17" name="Rechthoek 16"/>
          <p:cNvSpPr/>
          <p:nvPr/>
        </p:nvSpPr>
        <p:spPr>
          <a:xfrm>
            <a:off x="928688" y="6704013"/>
            <a:ext cx="8215312" cy="152400"/>
          </a:xfrm>
          <a:prstGeom prst="rect">
            <a:avLst/>
          </a:prstGeom>
          <a:solidFill>
            <a:srgbClr val="CCFF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pic>
        <p:nvPicPr>
          <p:cNvPr id="18" name="Afbeelding 17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0" y="0"/>
            <a:ext cx="1275008" cy="915544"/>
          </a:xfrm>
          <a:prstGeom prst="rect">
            <a:avLst/>
          </a:prstGeom>
        </p:spPr>
      </p:pic>
      <p:pic>
        <p:nvPicPr>
          <p:cNvPr id="19" name="Afbeelding 18"/>
          <p:cNvPicPr>
            <a:picLocks noChangeAspect="1"/>
          </p:cNvPicPr>
          <p:nvPr/>
        </p:nvPicPr>
        <p:blipFill rotWithShape="1">
          <a:blip r:embed="rId6" cstate="print"/>
          <a:srcRect l="21805" r="10840"/>
          <a:stretch/>
        </p:blipFill>
        <p:spPr>
          <a:xfrm>
            <a:off x="961056" y="853288"/>
            <a:ext cx="299335" cy="412425"/>
          </a:xfrm>
          <a:prstGeom prst="rect">
            <a:avLst/>
          </a:prstGeom>
        </p:spPr>
      </p:pic>
      <p:pic>
        <p:nvPicPr>
          <p:cNvPr id="20" name="Afbeelding 19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977037" y="2037296"/>
            <a:ext cx="263290" cy="321303"/>
          </a:xfrm>
          <a:prstGeom prst="rect">
            <a:avLst/>
          </a:prstGeom>
        </p:spPr>
      </p:pic>
      <p:pic>
        <p:nvPicPr>
          <p:cNvPr id="22" name="Afbeelding 21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961056" y="4659688"/>
            <a:ext cx="266283" cy="416301"/>
          </a:xfrm>
          <a:prstGeom prst="rect">
            <a:avLst/>
          </a:prstGeom>
        </p:spPr>
      </p:pic>
      <p:pic>
        <p:nvPicPr>
          <p:cNvPr id="23" name="Afbeelding 22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5425776" y="915756"/>
            <a:ext cx="385812" cy="263054"/>
          </a:xfrm>
          <a:prstGeom prst="rect">
            <a:avLst/>
          </a:prstGeom>
        </p:spPr>
      </p:pic>
      <p:pic>
        <p:nvPicPr>
          <p:cNvPr id="24" name="Afbeelding 23"/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>
            <a:off x="5516553" y="3518983"/>
            <a:ext cx="299225" cy="290796"/>
          </a:xfrm>
          <a:prstGeom prst="rect">
            <a:avLst/>
          </a:prstGeom>
        </p:spPr>
      </p:pic>
      <p:pic>
        <p:nvPicPr>
          <p:cNvPr id="25" name="Afbeelding 24"/>
          <p:cNvPicPr>
            <a:picLocks noChangeAspect="1"/>
          </p:cNvPicPr>
          <p:nvPr/>
        </p:nvPicPr>
        <p:blipFill rotWithShape="1">
          <a:blip r:embed="rId11" cstate="print"/>
          <a:srcRect l="17050" t="33024" r="61669" b="30375"/>
          <a:stretch/>
        </p:blipFill>
        <p:spPr>
          <a:xfrm>
            <a:off x="5516553" y="2543132"/>
            <a:ext cx="269390" cy="260485"/>
          </a:xfrm>
          <a:prstGeom prst="rect">
            <a:avLst/>
          </a:prstGeom>
        </p:spPr>
      </p:pic>
      <p:sp>
        <p:nvSpPr>
          <p:cNvPr id="26" name="Rectangle 4"/>
          <p:cNvSpPr>
            <a:spLocks noChangeArrowheads="1"/>
          </p:cNvSpPr>
          <p:nvPr/>
        </p:nvSpPr>
        <p:spPr bwMode="auto">
          <a:xfrm>
            <a:off x="1288677" y="4665999"/>
            <a:ext cx="3952509" cy="178510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eaLnBrk="0" hangingPunct="0"/>
            <a:r>
              <a:rPr lang="nl-NL" sz="1100" b="1" dirty="0">
                <a:solidFill>
                  <a:srgbClr val="0070C0"/>
                </a:solidFill>
                <a:ea typeface="Calibri" pitchFamily="34" charset="0"/>
                <a:cs typeface="Arial" charset="0"/>
              </a:rPr>
              <a:t>Leerpad		</a:t>
            </a:r>
            <a:r>
              <a:rPr lang="nl-NL" sz="1100" b="1" dirty="0">
                <a:ea typeface="Calibri" pitchFamily="34" charset="0"/>
                <a:cs typeface="Arial" charset="0"/>
              </a:rPr>
              <a:t>	</a:t>
            </a:r>
            <a:br>
              <a:rPr lang="nl-NL" sz="1100" dirty="0">
                <a:ea typeface="Calibri" pitchFamily="34" charset="0"/>
                <a:cs typeface="Arial" charset="0"/>
              </a:rPr>
            </a:br>
            <a:r>
              <a:rPr lang="nl-NL" sz="1100" dirty="0">
                <a:ea typeface="Calibri" pitchFamily="34" charset="0"/>
                <a:cs typeface="Arial" charset="0"/>
              </a:rPr>
              <a:t>- </a:t>
            </a:r>
            <a:r>
              <a:rPr lang="nl-NL" sz="1100" dirty="0">
                <a:latin typeface="+mj-lt"/>
                <a:ea typeface="Calibri" pitchFamily="34" charset="0"/>
                <a:cs typeface="Arial" charset="0"/>
              </a:rPr>
              <a:t>Ga op zoek naar informatie over bovengenoemde onderwerpen.</a:t>
            </a:r>
            <a:br>
              <a:rPr lang="nl-NL" sz="1100" dirty="0">
                <a:latin typeface="+mj-lt"/>
                <a:ea typeface="Calibri" pitchFamily="34" charset="0"/>
                <a:cs typeface="Arial" charset="0"/>
              </a:rPr>
            </a:br>
            <a:r>
              <a:rPr lang="nl-NL" sz="1100" dirty="0">
                <a:latin typeface="+mj-lt"/>
                <a:ea typeface="Calibri" pitchFamily="34" charset="0"/>
                <a:cs typeface="Arial" charset="0"/>
              </a:rPr>
              <a:t>- Gebruik beschikbare bronnen om informatieve afbeeldingen te kunnen maken en vinden. Je kunt ook eigen gemaakte foto’s van het gebied in je verslag gebruiken.</a:t>
            </a:r>
            <a:br>
              <a:rPr lang="nl-NL" sz="1100" dirty="0">
                <a:latin typeface="+mj-lt"/>
                <a:ea typeface="Calibri" pitchFamily="34" charset="0"/>
                <a:cs typeface="Arial" charset="0"/>
              </a:rPr>
            </a:br>
            <a:r>
              <a:rPr lang="nl-NL" sz="1100" dirty="0">
                <a:latin typeface="+mj-lt"/>
                <a:ea typeface="Calibri" pitchFamily="34" charset="0"/>
                <a:cs typeface="Arial" charset="0"/>
              </a:rPr>
              <a:t>- Maak een kaart van het plangebied. Denk aan de schaal. </a:t>
            </a:r>
          </a:p>
          <a:p>
            <a:pPr eaLnBrk="0" hangingPunct="0"/>
            <a:r>
              <a:rPr lang="nl-NL" sz="1100" dirty="0">
                <a:latin typeface="+mj-lt"/>
                <a:ea typeface="Calibri" pitchFamily="34" charset="0"/>
                <a:cs typeface="Arial" charset="0"/>
              </a:rPr>
              <a:t>- Zoek vergelijkbare initiatieven in Nederland om inspiratie op te doen voor het ontwerp. </a:t>
            </a:r>
          </a:p>
          <a:p>
            <a:pPr eaLnBrk="0" hangingPunct="0"/>
            <a:r>
              <a:rPr lang="nl-NL" sz="1100" b="1" dirty="0">
                <a:latin typeface="+mj-lt"/>
                <a:ea typeface="Calibri" pitchFamily="34" charset="0"/>
                <a:cs typeface="Arial" charset="0"/>
              </a:rPr>
              <a:t>Maak veel gebruik van afbeeldingen om je verhaal te ondersteunen.</a:t>
            </a:r>
          </a:p>
        </p:txBody>
      </p:sp>
      <p:pic>
        <p:nvPicPr>
          <p:cNvPr id="1026" name="Picture 2" descr="Gerelateerde afbeelding"/>
          <p:cNvPicPr>
            <a:picLocks noChangeAspect="1" noChangeArrowheads="1"/>
          </p:cNvPicPr>
          <p:nvPr/>
        </p:nvPicPr>
        <p:blipFill rotWithShape="1"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116" t="7129" r="15621" b="21880"/>
          <a:stretch/>
        </p:blipFill>
        <p:spPr bwMode="auto">
          <a:xfrm>
            <a:off x="5865081" y="4255429"/>
            <a:ext cx="3184525" cy="20107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882E0B02A318E459AD716AC786DE572" ma:contentTypeVersion="13" ma:contentTypeDescription="Een nieuw document maken." ma:contentTypeScope="" ma:versionID="40482e5b53334d1eeebda43037df53c5">
  <xsd:schema xmlns:xsd="http://www.w3.org/2001/XMLSchema" xmlns:xs="http://www.w3.org/2001/XMLSchema" xmlns:p="http://schemas.microsoft.com/office/2006/metadata/properties" xmlns:ns2="34354c1b-6b8c-435b-ad50-990538c19557" xmlns:ns3="47a28104-336f-447d-946e-e305ac2bcd47" targetNamespace="http://schemas.microsoft.com/office/2006/metadata/properties" ma:root="true" ma:fieldsID="9c978e2734d7fc04f5be9d8ae96b6347" ns2:_="" ns3:_="">
    <xsd:import namespace="34354c1b-6b8c-435b-ad50-990538c19557"/>
    <xsd:import namespace="47a28104-336f-447d-946e-e305ac2bcd4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4354c1b-6b8c-435b-ad50-990538c1955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7a28104-336f-447d-946e-e305ac2bcd47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BBDA9D3-C337-4A88-9512-31E2BC19247F}">
  <ds:schemaRefs>
    <ds:schemaRef ds:uri="http://purl.org/dc/elements/1.1/"/>
    <ds:schemaRef ds:uri="http://purl.org/dc/dcmitype/"/>
    <ds:schemaRef ds:uri="34354c1b-6b8c-435b-ad50-990538c19557"/>
    <ds:schemaRef ds:uri="http://purl.org/dc/terms/"/>
    <ds:schemaRef ds:uri="http://www.w3.org/XML/1998/namespace"/>
    <ds:schemaRef ds:uri="47a28104-336f-447d-946e-e305ac2bcd47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</ds:schemaRefs>
</ds:datastoreItem>
</file>

<file path=customXml/itemProps2.xml><?xml version="1.0" encoding="utf-8"?>
<ds:datastoreItem xmlns:ds="http://schemas.openxmlformats.org/officeDocument/2006/customXml" ds:itemID="{D73B9380-6E46-4A81-9365-1EFD06F2C35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4354c1b-6b8c-435b-ad50-990538c19557"/>
    <ds:schemaRef ds:uri="47a28104-336f-447d-946e-e305ac2bcd4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655374C0-4235-4311-AFEC-7094CF87829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485</TotalTime>
  <Words>265</Words>
  <Application>Microsoft Office PowerPoint</Application>
  <PresentationFormat>Diavoorstelling (4:3)</PresentationFormat>
  <Paragraphs>38</Paragraphs>
  <Slides>1</Slides>
  <Notes>1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Office-thema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vaka</dc:creator>
  <cp:lastModifiedBy>Thomas Noordeloos</cp:lastModifiedBy>
  <cp:revision>184</cp:revision>
  <dcterms:created xsi:type="dcterms:W3CDTF">2010-03-30T09:26:20Z</dcterms:created>
  <dcterms:modified xsi:type="dcterms:W3CDTF">2021-05-12T15:26:09Z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0x0101006882E0B02A318E459AD716AC786DE572</vt:lpwstr>
  </property>
</Properties>
</file>